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0" r:id="rId1"/>
  </p:sldMasterIdLst>
  <p:notesMasterIdLst>
    <p:notesMasterId r:id="rId18"/>
  </p:notesMasterIdLst>
  <p:sldIdLst>
    <p:sldId id="256" r:id="rId2"/>
    <p:sldId id="295" r:id="rId3"/>
    <p:sldId id="275" r:id="rId4"/>
    <p:sldId id="280" r:id="rId5"/>
    <p:sldId id="281" r:id="rId6"/>
    <p:sldId id="282" r:id="rId7"/>
    <p:sldId id="283" r:id="rId8"/>
    <p:sldId id="284" r:id="rId9"/>
    <p:sldId id="286" r:id="rId10"/>
    <p:sldId id="285" r:id="rId11"/>
    <p:sldId id="287" r:id="rId12"/>
    <p:sldId id="288" r:id="rId13"/>
    <p:sldId id="290" r:id="rId14"/>
    <p:sldId id="296" r:id="rId15"/>
    <p:sldId id="292" r:id="rId16"/>
    <p:sldId id="269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239CE-4E5E-4F25-8C26-2DBB41BE84ED}" v="1238" dt="2023-11-30T19:19:48.680"/>
    <p1510:client id="{416048C1-614A-4CB8-B493-1D4026A1F241}" v="561" dt="2023-11-28T06:51:00.937"/>
    <p1510:client id="{66A0DE4C-0141-4037-B8B2-69E840028593}" v="112" dt="2023-11-29T19:52:32.629"/>
    <p1510:client id="{6E2A5305-C265-47F8-943A-8E6DD3856573}" v="27" dt="2023-11-30T20:42:04.369"/>
    <p1510:client id="{71807C93-5965-44B1-A40E-39701E5E8F5E}" v="3" dt="2023-11-26T23:58:19.706"/>
    <p1510:client id="{75EE31F9-4E65-483D-B102-989DB818E9A5}" v="122" dt="2023-11-30T03:53:18"/>
    <p1510:client id="{78E67B62-10BC-4C52-8328-7D01954685CB}" v="7" dt="2023-11-30T18:28:19.554"/>
    <p1510:client id="{98CBCFA3-B3AF-A845-9A94-BAF4EC651BC3}" v="174" dt="2023-11-27T00:36:04.776"/>
    <p1510:client id="{9E8B6925-4F10-4502-82DF-51CFB0B08C73}" v="5" dt="2023-11-30T17:08:05.491"/>
    <p1510:client id="{A0C3B2A4-B8EB-4F39-A3F6-DC7213AFF1DE}" v="64" dt="2023-11-30T21:09:52.080"/>
    <p1510:client id="{A98B6A62-956D-49F0-810D-B474CBA447FE}" v="305" dt="2023-11-30T02:23:16.436"/>
    <p1510:client id="{ADCBC5BA-333F-4222-BE18-55DA40CBEC74}" v="588" dt="2023-11-29T06:42:33.433"/>
    <p1510:client id="{C5776CC5-1D87-4E61-BF60-EF35112C60B2}" v="45" dt="2023-11-30T21:37:28.629"/>
    <p1510:client id="{CCD02F55-A40F-402D-A4DC-1948332FC7B1}" v="1423" dt="2023-11-30T07:42:11.303"/>
    <p1510:client id="{D0476C35-306A-44DD-94A7-7473E340FB4B}" v="213" dt="2023-11-30T22:39:33.973"/>
    <p1510:client id="{D3E013EF-F9F5-40CD-9392-5A7BA765169A}" v="840" dt="2023-11-30T06:20:57.514"/>
    <p1510:client id="{E674E72A-1A2A-499E-B9C9-53B0BDF08D35}" v="3" dt="2023-11-30T21:59:40.124"/>
    <p1510:client id="{EA6FC25C-3FA6-4969-9B4D-926F0F4DC9BF}" v="127" dt="2023-11-30T04:06:24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7b385e5d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7b385e5d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2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9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8407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  <a:defRPr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037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1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8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4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5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9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Triangle 6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963930" y="756744"/>
            <a:ext cx="6923558" cy="2656534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4100" b="1" dirty="0">
                <a:latin typeface="Times New Roman"/>
                <a:cs typeface="Times New Roman"/>
              </a:rPr>
              <a:t>Group 8 </a:t>
            </a:r>
            <a:br>
              <a:rPr lang="en-US" sz="4100" b="1" u="sng" dirty="0">
                <a:latin typeface="Times New Roman"/>
              </a:rPr>
            </a:br>
            <a:br>
              <a:rPr lang="en-US" sz="4100" b="1" u="sng" dirty="0">
                <a:latin typeface="Times New Roman"/>
              </a:rPr>
            </a:br>
            <a:r>
              <a:rPr lang="en-US" sz="4100" b="1" u="sng" dirty="0">
                <a:latin typeface="Times New Roman"/>
                <a:cs typeface="Times New Roman"/>
              </a:rPr>
              <a:t>Maverik Store Sales Prediction</a:t>
            </a:r>
            <a:endParaRPr lang="en-US" sz="4100" b="1" u="sng" dirty="0">
              <a:latin typeface="Times New Roman"/>
              <a:ea typeface="Calibri Light"/>
              <a:cs typeface="Times New Roman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963930" y="3437110"/>
            <a:ext cx="5349252" cy="984493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>
                <a:latin typeface="Times New Roman"/>
                <a:ea typeface="Cambria"/>
                <a:cs typeface="Times New Roman"/>
              </a:rPr>
              <a:t>By </a:t>
            </a:r>
            <a:r>
              <a:rPr lang="en-US" sz="2300" dirty="0" err="1">
                <a:latin typeface="Times New Roman"/>
                <a:ea typeface="Cambria"/>
                <a:cs typeface="Times New Roman"/>
              </a:rPr>
              <a:t>Pankhuri</a:t>
            </a:r>
            <a:r>
              <a:rPr lang="en-US" sz="2300" dirty="0">
                <a:latin typeface="Times New Roman"/>
                <a:ea typeface="Cambria"/>
                <a:cs typeface="Times New Roman"/>
              </a:rPr>
              <a:t>, </a:t>
            </a:r>
            <a:r>
              <a:rPr lang="en-US" sz="2300" dirty="0" err="1">
                <a:latin typeface="Times New Roman"/>
                <a:ea typeface="Cambria"/>
                <a:cs typeface="Times New Roman"/>
              </a:rPr>
              <a:t>Hasitha</a:t>
            </a:r>
            <a:r>
              <a:rPr lang="en-US" sz="2300" dirty="0">
                <a:latin typeface="Times New Roman"/>
                <a:ea typeface="Cambria"/>
                <a:cs typeface="Times New Roman"/>
              </a:rPr>
              <a:t>, Meghana, Spencer</a:t>
            </a:r>
          </a:p>
        </p:txBody>
      </p:sp>
      <p:pic>
        <p:nvPicPr>
          <p:cNvPr id="2" name="Picture 1" descr="A red and white triangle logo">
            <a:extLst>
              <a:ext uri="{FF2B5EF4-FFF2-40B4-BE49-F238E27FC236}">
                <a16:creationId xmlns:a16="http://schemas.microsoft.com/office/drawing/2014/main" id="{F37AB52D-7867-7083-1EFE-1824424F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15" y="136560"/>
            <a:ext cx="1008044" cy="6375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3219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125451" cy="51435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5003E-082C-DEF7-BC94-272E8969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89" y="443508"/>
            <a:ext cx="2663436" cy="4189214"/>
          </a:xfr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     </a:t>
            </a:r>
            <a:r>
              <a:rPr lang="en-US" sz="4100" kern="120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en-US" sz="4100" b="1" kern="1200">
                <a:solidFill>
                  <a:srgbClr val="FFFFFF"/>
                </a:solidFill>
                <a:latin typeface="Times New Roman"/>
                <a:cs typeface="Times New Roman"/>
              </a:rPr>
              <a:t>Model Building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8528B-FD70-43B4-84E1-ABB5AD38A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Calibri Light"/>
              </a:rPr>
              <a:t>XGB Regressor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Calibri Light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Calibri Light"/>
              </a:rPr>
              <a:t>Prophet Model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Calibri Light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Calibri Light"/>
              </a:rPr>
              <a:t>Exponential Triple Smoothing(ETS)</a:t>
            </a:r>
          </a:p>
        </p:txBody>
      </p:sp>
      <p:pic>
        <p:nvPicPr>
          <p:cNvPr id="5" name="Picture 4" descr="A red and white triangle logo">
            <a:extLst>
              <a:ext uri="{FF2B5EF4-FFF2-40B4-BE49-F238E27FC236}">
                <a16:creationId xmlns:a16="http://schemas.microsoft.com/office/drawing/2014/main" id="{C4502636-2777-B594-5D78-8BBB93D3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188" y="241141"/>
            <a:ext cx="641841" cy="4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5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8E13-C449-0029-8061-40C5B519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7321"/>
            <a:ext cx="8520600" cy="676609"/>
          </a:xfrm>
        </p:spPr>
        <p:txBody>
          <a:bodyPr>
            <a:normAutofit/>
          </a:bodyPr>
          <a:lstStyle/>
          <a:p>
            <a:r>
              <a:rPr lang="en-US" sz="2900" b="1">
                <a:latin typeface="Times New Roman"/>
                <a:ea typeface="Verdana"/>
                <a:cs typeface="Calibri Light"/>
              </a:rPr>
              <a:t>Inside &amp; Food Sales  - Actual vs Predicted </a:t>
            </a:r>
          </a:p>
        </p:txBody>
      </p:sp>
      <p:pic>
        <p:nvPicPr>
          <p:cNvPr id="4" name="Picture 3" descr="A graph showing blue and orange lines&#10;&#10;Description automatically generated">
            <a:extLst>
              <a:ext uri="{FF2B5EF4-FFF2-40B4-BE49-F238E27FC236}">
                <a16:creationId xmlns:a16="http://schemas.microsoft.com/office/drawing/2014/main" id="{D5609754-4244-E9CB-D8CD-32BF74122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3" y="1104040"/>
            <a:ext cx="4065678" cy="2179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757A4-FEF5-FD4D-6BD1-274452C7A04D}"/>
              </a:ext>
            </a:extLst>
          </p:cNvPr>
          <p:cNvSpPr txBox="1"/>
          <p:nvPr/>
        </p:nvSpPr>
        <p:spPr>
          <a:xfrm>
            <a:off x="5559136" y="1454728"/>
            <a:ext cx="1316812" cy="738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Inside Sales</a:t>
            </a:r>
          </a:p>
          <a:p>
            <a:endParaRPr lang="en-US">
              <a:solidFill>
                <a:srgbClr val="FFFFFF"/>
              </a:solidFill>
              <a:latin typeface="Calibri Light"/>
              <a:cs typeface="Calibri" panose="020F0502020204030204"/>
            </a:endParaRPr>
          </a:p>
          <a:p>
            <a:r>
              <a:rPr lang="en-US">
                <a:solidFill>
                  <a:srgbClr val="FFFFFF"/>
                </a:solidFill>
                <a:latin typeface="Calibri Light"/>
                <a:cs typeface="Calibri" panose="020F0502020204030204"/>
              </a:rPr>
              <a:t>RMSE: 901</a:t>
            </a:r>
          </a:p>
        </p:txBody>
      </p:sp>
      <p:pic>
        <p:nvPicPr>
          <p:cNvPr id="6" name="Picture 5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F0A3C447-E02C-31DD-879C-7D7D5DBF0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11" y="2527498"/>
            <a:ext cx="4084571" cy="2228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315EB-8901-09D2-CD2D-07BD017053D1}"/>
              </a:ext>
            </a:extLst>
          </p:cNvPr>
          <p:cNvSpPr txBox="1"/>
          <p:nvPr/>
        </p:nvSpPr>
        <p:spPr>
          <a:xfrm>
            <a:off x="2002612" y="3617925"/>
            <a:ext cx="154352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Calibri Light"/>
              </a:rPr>
              <a:t>Food Sales</a:t>
            </a:r>
          </a:p>
          <a:p>
            <a:endParaRPr lang="en-US">
              <a:solidFill>
                <a:schemeClr val="tx1"/>
              </a:solidFill>
              <a:latin typeface="Calibri Light"/>
            </a:endParaRPr>
          </a:p>
          <a:p>
            <a:r>
              <a:rPr lang="en-US">
                <a:solidFill>
                  <a:schemeClr val="tx1"/>
                </a:solidFill>
                <a:latin typeface="Calibri Light"/>
              </a:rPr>
              <a:t>RMSE: 317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817878-0E0A-B5DB-A8AA-81AA2A3AA9F5}"/>
              </a:ext>
            </a:extLst>
          </p:cNvPr>
          <p:cNvSpPr/>
          <p:nvPr/>
        </p:nvSpPr>
        <p:spPr>
          <a:xfrm>
            <a:off x="4770371" y="1775900"/>
            <a:ext cx="609286" cy="316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517D232-2BD6-EDD9-8CA9-21D532E11295}"/>
              </a:ext>
            </a:extLst>
          </p:cNvPr>
          <p:cNvSpPr/>
          <p:nvPr/>
        </p:nvSpPr>
        <p:spPr>
          <a:xfrm>
            <a:off x="3490399" y="3731279"/>
            <a:ext cx="784042" cy="39202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8E13-C449-0029-8061-40C5B519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7321"/>
            <a:ext cx="8520600" cy="676609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cs typeface="Calibri Light"/>
              </a:rPr>
              <a:t>Diesel &amp; Unleaded  - Actual vs Predicted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8A7CB-C231-A58B-1AED-F1419372A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22589"/>
            <a:ext cx="8520600" cy="37367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Inside Sales</a:t>
            </a:r>
          </a:p>
          <a:p>
            <a:pPr>
              <a:lnSpc>
                <a:spcPct val="100000"/>
              </a:lnSpc>
            </a:pPr>
            <a:endParaRPr lang="en-US" sz="14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RMSE: 901Inside Sales</a:t>
            </a:r>
          </a:p>
          <a:p>
            <a:pPr>
              <a:lnSpc>
                <a:spcPct val="100000"/>
              </a:lnSpc>
            </a:pPr>
            <a:endParaRPr lang="en-US" sz="14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RMSE: 901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0547F-1513-2218-2513-9E58DE4C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69" y="1020816"/>
            <a:ext cx="4150694" cy="2237533"/>
          </a:xfrm>
          <a:prstGeom prst="rect">
            <a:avLst/>
          </a:prstGeom>
        </p:spPr>
      </p:pic>
      <p:pic>
        <p:nvPicPr>
          <p:cNvPr id="5" name="Picture 4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E8AB1C66-1202-5FCA-FF8C-7682CC6B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84" y="2572938"/>
            <a:ext cx="4150695" cy="2231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B59B8-F662-525C-7BBF-F94062AB0F50}"/>
              </a:ext>
            </a:extLst>
          </p:cNvPr>
          <p:cNvSpPr txBox="1"/>
          <p:nvPr/>
        </p:nvSpPr>
        <p:spPr>
          <a:xfrm>
            <a:off x="5771677" y="1483066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Calibri Light"/>
              </a:rPr>
              <a:t>Diesel</a:t>
            </a:r>
          </a:p>
          <a:p>
            <a:endParaRPr lang="en-US">
              <a:solidFill>
                <a:srgbClr val="FFFFFF"/>
              </a:solidFill>
              <a:latin typeface="Calibri Light"/>
            </a:endParaRPr>
          </a:p>
          <a:p>
            <a:r>
              <a:rPr lang="en-US">
                <a:solidFill>
                  <a:srgbClr val="FFFFFF"/>
                </a:solidFill>
                <a:latin typeface="Calibri Light"/>
              </a:rPr>
              <a:t>RMSE: 1258</a:t>
            </a:r>
            <a:endParaRPr lang="en-US">
              <a:latin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495CD-5646-5E27-3C7A-CD76825BE2CD}"/>
              </a:ext>
            </a:extLst>
          </p:cNvPr>
          <p:cNvSpPr txBox="1"/>
          <p:nvPr/>
        </p:nvSpPr>
        <p:spPr>
          <a:xfrm>
            <a:off x="1719222" y="3669879"/>
            <a:ext cx="151518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Calibri Light"/>
              </a:rPr>
              <a:t>Unleaded</a:t>
            </a:r>
          </a:p>
          <a:p>
            <a:endParaRPr lang="en-US">
              <a:solidFill>
                <a:srgbClr val="FFFFFF"/>
              </a:solidFill>
              <a:latin typeface="Calibri Light"/>
            </a:endParaRPr>
          </a:p>
          <a:p>
            <a:r>
              <a:rPr lang="en-US">
                <a:solidFill>
                  <a:srgbClr val="FFFFFF"/>
                </a:solidFill>
                <a:latin typeface="Calibri Light"/>
              </a:rPr>
              <a:t>RMSE: 998</a:t>
            </a:r>
            <a:endParaRPr lang="en-US">
              <a:latin typeface="Calibri Ligh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99A6FB8-03EC-78F3-0078-AED5682271B7}"/>
              </a:ext>
            </a:extLst>
          </p:cNvPr>
          <p:cNvSpPr/>
          <p:nvPr/>
        </p:nvSpPr>
        <p:spPr>
          <a:xfrm>
            <a:off x="4638123" y="1686159"/>
            <a:ext cx="798211" cy="3353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85352D3-20AD-15CF-BDDD-95EEF7C3CE25}"/>
              </a:ext>
            </a:extLst>
          </p:cNvPr>
          <p:cNvSpPr/>
          <p:nvPr/>
        </p:nvSpPr>
        <p:spPr>
          <a:xfrm>
            <a:off x="3419553" y="3872974"/>
            <a:ext cx="873781" cy="3353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9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C1529-D255-3471-54E6-7AC18855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475449"/>
            <a:ext cx="2169027" cy="191044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700" b="1" kern="1200">
                <a:solidFill>
                  <a:srgbClr val="FFFFFF"/>
                </a:solidFill>
                <a:latin typeface="Times New Roman"/>
                <a:cs typeface="Times New Roman"/>
              </a:rPr>
              <a:t>Performance </a:t>
            </a:r>
            <a:br>
              <a:rPr lang="en-US" sz="2700" b="1">
                <a:solidFill>
                  <a:srgbClr val="FFFFFF"/>
                </a:solidFill>
                <a:latin typeface="Times New Roman"/>
                <a:cs typeface="Times New Roman"/>
              </a:rPr>
            </a:br>
            <a:r>
              <a:rPr lang="en-US" sz="2700" b="1" kern="1200">
                <a:solidFill>
                  <a:srgbClr val="FFFFFF"/>
                </a:solidFill>
                <a:latin typeface="Times New Roman"/>
                <a:cs typeface="Times New Roman"/>
              </a:rPr>
              <a:t>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B9E170-DF3C-C4EC-A66A-5AFF526BE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001527"/>
              </p:ext>
            </p:extLst>
          </p:nvPr>
        </p:nvGraphicFramePr>
        <p:xfrm>
          <a:off x="3342409" y="385329"/>
          <a:ext cx="5572117" cy="4542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481">
                  <a:extLst>
                    <a:ext uri="{9D8B030D-6E8A-4147-A177-3AD203B41FA5}">
                      <a16:colId xmlns:a16="http://schemas.microsoft.com/office/drawing/2014/main" val="1064848072"/>
                    </a:ext>
                  </a:extLst>
                </a:gridCol>
                <a:gridCol w="1090581">
                  <a:extLst>
                    <a:ext uri="{9D8B030D-6E8A-4147-A177-3AD203B41FA5}">
                      <a16:colId xmlns:a16="http://schemas.microsoft.com/office/drawing/2014/main" val="1185506840"/>
                    </a:ext>
                  </a:extLst>
                </a:gridCol>
                <a:gridCol w="1020969">
                  <a:extLst>
                    <a:ext uri="{9D8B030D-6E8A-4147-A177-3AD203B41FA5}">
                      <a16:colId xmlns:a16="http://schemas.microsoft.com/office/drawing/2014/main" val="3471810378"/>
                    </a:ext>
                  </a:extLst>
                </a:gridCol>
                <a:gridCol w="889287">
                  <a:extLst>
                    <a:ext uri="{9D8B030D-6E8A-4147-A177-3AD203B41FA5}">
                      <a16:colId xmlns:a16="http://schemas.microsoft.com/office/drawing/2014/main" val="195538488"/>
                    </a:ext>
                  </a:extLst>
                </a:gridCol>
                <a:gridCol w="865799">
                  <a:extLst>
                    <a:ext uri="{9D8B030D-6E8A-4147-A177-3AD203B41FA5}">
                      <a16:colId xmlns:a16="http://schemas.microsoft.com/office/drawing/2014/main" val="1397073966"/>
                    </a:ext>
                  </a:extLst>
                </a:gridCol>
              </a:tblGrid>
              <a:tr h="360871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Inside Sales</a:t>
                      </a:r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Food Sales</a:t>
                      </a:r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    Diesel</a:t>
                      </a:r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Unleaded</a:t>
                      </a:r>
                    </a:p>
                  </a:txBody>
                  <a:tcPr marL="68153" marR="68153" marT="34077" marB="34077"/>
                </a:tc>
                <a:extLst>
                  <a:ext uri="{0D108BD9-81ED-4DB2-BD59-A6C34878D82A}">
                    <a16:rowId xmlns:a16="http://schemas.microsoft.com/office/drawing/2014/main" val="3031964788"/>
                  </a:ext>
                </a:extLst>
              </a:tr>
              <a:tr h="55518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7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Inside Two Weeks Pred RMSE</a:t>
                      </a:r>
                      <a:endParaRPr lang="en-US" sz="900"/>
                    </a:p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95366</a:t>
                      </a:r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extLst>
                  <a:ext uri="{0D108BD9-81ED-4DB2-BD59-A6C34878D82A}">
                    <a16:rowId xmlns:a16="http://schemas.microsoft.com/office/drawing/2014/main" val="3761027539"/>
                  </a:ext>
                </a:extLst>
              </a:tr>
              <a:tr h="44414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kern="1200" noProof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Inside Three Weeks Pred RMSE</a:t>
                      </a:r>
                      <a:endParaRPr lang="en-US" sz="900" b="1" i="0" u="none" strike="noStrike" kern="120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93827</a:t>
                      </a:r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extLst>
                  <a:ext uri="{0D108BD9-81ED-4DB2-BD59-A6C34878D82A}">
                    <a16:rowId xmlns:a16="http://schemas.microsoft.com/office/drawing/2014/main" val="479037740"/>
                  </a:ext>
                </a:extLst>
              </a:tr>
              <a:tr h="58294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kern="1200" noProof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Food Service Two Weeks Pred RMSE</a:t>
                      </a:r>
                      <a:endParaRPr lang="en-US" sz="900" b="1" i="0" u="none" strike="noStrike" kern="120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37165</a:t>
                      </a:r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extLst>
                  <a:ext uri="{0D108BD9-81ED-4DB2-BD59-A6C34878D82A}">
                    <a16:rowId xmlns:a16="http://schemas.microsoft.com/office/drawing/2014/main" val="851081010"/>
                  </a:ext>
                </a:extLst>
              </a:tr>
              <a:tr h="58294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kern="1200" noProof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Food Service Three Weeks Pred RMSE</a:t>
                      </a:r>
                      <a:endParaRPr lang="en-US" sz="900" b="1" i="0" u="none" strike="noStrike" kern="120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36022</a:t>
                      </a:r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extLst>
                  <a:ext uri="{0D108BD9-81ED-4DB2-BD59-A6C34878D82A}">
                    <a16:rowId xmlns:a16="http://schemas.microsoft.com/office/drawing/2014/main" val="1532612718"/>
                  </a:ext>
                </a:extLst>
              </a:tr>
              <a:tr h="58294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kern="1200" noProof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Unleaded Two Weeks Pred RMSE</a:t>
                      </a:r>
                      <a:endParaRPr lang="en-US" sz="900" b="1" i="0" u="none" strike="noStrike" kern="120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152135</a:t>
                      </a:r>
                      <a:endParaRPr lang="en-US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extLst>
                  <a:ext uri="{0D108BD9-81ED-4DB2-BD59-A6C34878D82A}">
                    <a16:rowId xmlns:a16="http://schemas.microsoft.com/office/drawing/2014/main" val="1334251966"/>
                  </a:ext>
                </a:extLst>
              </a:tr>
              <a:tr h="54552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kern="1200" noProof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Unleaded Three Weeks Pred RMSE</a:t>
                      </a:r>
                      <a:endParaRPr lang="en-US" sz="900" b="1" i="0" u="none" strike="noStrike" kern="120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rgbClr val="000000"/>
                          </a:solidFill>
                        </a:rPr>
                        <a:t>145979</a:t>
                      </a:r>
                      <a:endParaRPr lang="en-US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3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153" marR="68153" marT="34077" marB="34077"/>
                </a:tc>
                <a:extLst>
                  <a:ext uri="{0D108BD9-81ED-4DB2-BD59-A6C34878D82A}">
                    <a16:rowId xmlns:a16="http://schemas.microsoft.com/office/drawing/2014/main" val="1830921028"/>
                  </a:ext>
                </a:extLst>
              </a:tr>
              <a:tr h="44414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kern="1200" noProof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Diesel Two Weeks Pred RMSE</a:t>
                      </a:r>
                      <a:endParaRPr lang="en-US" sz="900" b="1" i="0" u="none" strike="noStrike" kern="120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3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234339</a:t>
                      </a:r>
                      <a:endParaRPr lang="en-US"/>
                    </a:p>
                  </a:txBody>
                  <a:tcPr marL="68153" marR="68153" marT="34077" marB="34077"/>
                </a:tc>
                <a:extLst>
                  <a:ext uri="{0D108BD9-81ED-4DB2-BD59-A6C34878D82A}">
                    <a16:rowId xmlns:a16="http://schemas.microsoft.com/office/drawing/2014/main" val="4158955563"/>
                  </a:ext>
                </a:extLst>
              </a:tr>
              <a:tr h="44414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kern="1200" noProof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Diesel Three Weeks Pred RMSE</a:t>
                      </a:r>
                      <a:endParaRPr lang="en-US" sz="900" b="1" i="0" u="none" strike="noStrike" kern="120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8153" marR="68153" marT="34077" marB="3407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233710</a:t>
                      </a:r>
                      <a:endParaRPr lang="en-US"/>
                    </a:p>
                  </a:txBody>
                  <a:tcPr marL="68153" marR="68153" marT="34077" marB="34077"/>
                </a:tc>
                <a:extLst>
                  <a:ext uri="{0D108BD9-81ED-4DB2-BD59-A6C34878D82A}">
                    <a16:rowId xmlns:a16="http://schemas.microsoft.com/office/drawing/2014/main" val="245333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0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BBE2FD-121E-9D3E-9BE9-44F7BE90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7" y="267517"/>
            <a:ext cx="8647124" cy="42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6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26236-1168-F04D-3084-94BD87BC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891477"/>
            <a:ext cx="2241175" cy="33605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b="1" kern="1200">
                <a:latin typeface="Times New Roman"/>
                <a:cs typeface="Times New Roman"/>
              </a:rPr>
              <a:t>Recommendations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389647"/>
            <a:ext cx="0" cy="2427371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8454BB8-11EF-964A-F699-C8713F507ED5}"/>
              </a:ext>
            </a:extLst>
          </p:cNvPr>
          <p:cNvSpPr txBox="1"/>
          <p:nvPr/>
        </p:nvSpPr>
        <p:spPr>
          <a:xfrm>
            <a:off x="4168156" y="1094959"/>
            <a:ext cx="3837854" cy="45594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Parking spaces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kern="1200">
              <a:solidFill>
                <a:schemeClr val="tx1"/>
              </a:solidFill>
              <a:latin typeface="Times New Roman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Population around the stores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kern="1200">
              <a:solidFill>
                <a:schemeClr val="tx1"/>
              </a:solidFill>
              <a:latin typeface="Times New Roman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High Flow Lanes Fueling Positions</a:t>
            </a:r>
            <a:endParaRPr lang="en-US" sz="1800" kern="120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kern="1200">
              <a:solidFill>
                <a:schemeClr val="tx1"/>
              </a:solidFill>
              <a:latin typeface="Times New Roman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>
                <a:solidFill>
                  <a:schemeClr val="tx1"/>
                </a:solidFill>
                <a:latin typeface="Times New Roman"/>
                <a:ea typeface="+mn-ea"/>
                <a:cs typeface="Calibri"/>
              </a:rPr>
              <a:t>Restrooms </a:t>
            </a:r>
            <a:endParaRPr lang="en-US" sz="1800" b="1" kern="120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kern="1200">
              <a:solidFill>
                <a:schemeClr val="tx1"/>
              </a:solidFill>
              <a:latin typeface="Times New Roman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Rewards Points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kern="120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kern="120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>
              <a:solidFill>
                <a:schemeClr val="tx1"/>
              </a:solidFill>
              <a:latin typeface="+mn-lt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>
              <a:solidFill>
                <a:schemeClr val="tx1"/>
              </a:solidFill>
              <a:latin typeface="+mn-l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E82F8-CBF0-7748-A5CE-5B1B9C46DF37}"/>
              </a:ext>
            </a:extLst>
          </p:cNvPr>
          <p:cNvSpPr txBox="1"/>
          <p:nvPr/>
        </p:nvSpPr>
        <p:spPr>
          <a:xfrm>
            <a:off x="337706" y="1043420"/>
            <a:ext cx="59816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1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55" descr="Neon Pink Question Mark">
            <a:extLst>
              <a:ext uri="{FF2B5EF4-FFF2-40B4-BE49-F238E27FC236}">
                <a16:creationId xmlns:a16="http://schemas.microsoft.com/office/drawing/2014/main" id="{20ACBD8F-0240-2091-8BF0-7F3AB8DBCF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40" b="6240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822960" y="244162"/>
            <a:ext cx="7543800" cy="2681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buSzPts val="990"/>
            </a:pPr>
            <a:r>
              <a:rPr lang="en-US" sz="3900" b="1">
                <a:solidFill>
                  <a:srgbClr val="FFFFFF"/>
                </a:solidFill>
                <a:latin typeface="Times New Roman"/>
                <a:cs typeface="Times New Roman"/>
              </a:rPr>
              <a:t>Any Questions???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3C98-D0F4-969A-A340-124585BB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780518"/>
          </a:xfrm>
        </p:spPr>
        <p:txBody>
          <a:bodyPr>
            <a:normAutofit fontScale="90000"/>
          </a:bodyPr>
          <a:lstStyle/>
          <a:p>
            <a:r>
              <a:rPr lang="en-US" sz="4900" b="1">
                <a:ea typeface="+mj-lt"/>
                <a:cs typeface="+mj-lt"/>
              </a:rPr>
              <a:t>          </a:t>
            </a:r>
            <a:r>
              <a:rPr lang="en-US" sz="2800" b="1">
                <a:latin typeface="Times New Roman"/>
                <a:ea typeface="+mj-lt"/>
                <a:cs typeface="+mj-lt"/>
              </a:rPr>
              <a:t>Overview</a:t>
            </a:r>
            <a:endParaRPr lang="en-US" sz="2800">
              <a:latin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3D061-464A-0765-1171-972E46EC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534" y="1398078"/>
            <a:ext cx="8227766" cy="3170797"/>
          </a:xfrm>
        </p:spPr>
        <p:txBody>
          <a:bodyPr>
            <a:normAutofit lnSpcReduction="10000"/>
          </a:bodyPr>
          <a:lstStyle/>
          <a:p>
            <a:pPr indent="-228600"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>
                <a:latin typeface="Times New Roman"/>
                <a:cs typeface="Arial"/>
              </a:rPr>
              <a:t>Business Problem</a:t>
            </a:r>
          </a:p>
          <a:p>
            <a:pPr indent="-228600"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2000">
              <a:latin typeface="Times New Roman"/>
              <a:cs typeface="Arial"/>
            </a:endParaRPr>
          </a:p>
          <a:p>
            <a:pPr indent="-228600"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>
                <a:latin typeface="Times New Roman"/>
                <a:cs typeface="Arial"/>
              </a:rPr>
              <a:t>Objective</a:t>
            </a:r>
          </a:p>
          <a:p>
            <a:pPr indent="-228600"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2000">
              <a:latin typeface="Times New Roman"/>
              <a:cs typeface="Arial"/>
            </a:endParaRPr>
          </a:p>
          <a:p>
            <a:pPr indent="-228600"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>
                <a:latin typeface="Times New Roman"/>
                <a:cs typeface="Arial"/>
              </a:rPr>
              <a:t>EDA &amp; Findings</a:t>
            </a:r>
          </a:p>
          <a:p>
            <a:pPr indent="-228600"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2000">
              <a:latin typeface="Times New Roman"/>
              <a:cs typeface="Arial"/>
            </a:endParaRPr>
          </a:p>
          <a:p>
            <a:pPr indent="-228600"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>
                <a:latin typeface="Times New Roman"/>
                <a:cs typeface="Arial"/>
              </a:rPr>
              <a:t>Model Building</a:t>
            </a:r>
          </a:p>
          <a:p>
            <a:pPr indent="-228600">
              <a:spcAft>
                <a:spcPts val="600"/>
              </a:spcAft>
              <a:buFont typeface="Arial,Sans-Serif" panose="020B0604020202020204" pitchFamily="34" charset="0"/>
              <a:buChar char="•"/>
            </a:pPr>
            <a:endParaRPr lang="en-US" sz="2000">
              <a:latin typeface="Times New Roman"/>
              <a:cs typeface="Arial"/>
            </a:endParaRPr>
          </a:p>
          <a:p>
            <a:pPr indent="-228600"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>
                <a:latin typeface="Times New Roman"/>
                <a:cs typeface="Arial"/>
              </a:rPr>
              <a:t>Recommendations</a:t>
            </a:r>
            <a:endParaRPr lang="en-US" sz="2000">
              <a:latin typeface="Times New Roman"/>
              <a:cs typeface="Calibri Light"/>
            </a:endParaRPr>
          </a:p>
        </p:txBody>
      </p:sp>
      <p:pic>
        <p:nvPicPr>
          <p:cNvPr id="5" name="Picture 4" descr="A red and white triangle logo">
            <a:extLst>
              <a:ext uri="{FF2B5EF4-FFF2-40B4-BE49-F238E27FC236}">
                <a16:creationId xmlns:a16="http://schemas.microsoft.com/office/drawing/2014/main" id="{45F0ED46-9E6F-C438-109B-FAADFD29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6" y="725576"/>
            <a:ext cx="575718" cy="3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4EFA0-C877-A842-23E7-4CC24533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4" y="177685"/>
            <a:ext cx="7980166" cy="8395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     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 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cs typeface="Calibri Light"/>
              </a:rPr>
              <a:t>   </a:t>
            </a:r>
            <a:r>
              <a:rPr lang="en-US"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Business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1ECD7-9FEC-D49D-DC83-8B9388355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921" y="1079141"/>
            <a:ext cx="8451320" cy="28537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Maverik is currently facing challenges for predicting the expected sales performance for new stores in their first year.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The challenge involves understanding factors shaping sales trends.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  <a:p>
            <a:pPr marL="571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Maverik wants us to provide insights to enhance financial planning and  initial ROI.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d and white triangle logo">
            <a:extLst>
              <a:ext uri="{FF2B5EF4-FFF2-40B4-BE49-F238E27FC236}">
                <a16:creationId xmlns:a16="http://schemas.microsoft.com/office/drawing/2014/main" id="{8B1DEDDF-84B1-ED92-DBCD-BA9BA022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3" y="487939"/>
            <a:ext cx="591416" cy="3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7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4EFA0-C877-A842-23E7-4CC24533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737" y="314701"/>
            <a:ext cx="5301051" cy="977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1">
                <a:latin typeface="Times New Roman"/>
                <a:cs typeface="Times New Roman"/>
              </a:rPr>
              <a:t> </a:t>
            </a:r>
            <a:r>
              <a:rPr lang="en-US" sz="2800" b="1" kern="1200">
                <a:latin typeface="Times New Roman"/>
                <a:cs typeface="Times New Roman"/>
              </a:rPr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1ECD7-9FEC-D49D-DC83-8B9388355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619" y="1294995"/>
            <a:ext cx="5893028" cy="3428521"/>
          </a:xfr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286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Focus: 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sz="1800">
                <a:latin typeface="Times New Roman"/>
                <a:cs typeface="Times New Roman"/>
              </a:rPr>
              <a:t>To predict daily store sales by building predictive models using machine learning, aiming for a desired RMSE. </a:t>
            </a:r>
          </a:p>
          <a:p>
            <a:pPr marL="0" indent="0" algn="just">
              <a:spcAft>
                <a:spcPts val="600"/>
              </a:spcAft>
              <a:buNone/>
            </a:pPr>
            <a:endParaRPr lang="en-US" sz="1800">
              <a:latin typeface="Times New Roman"/>
              <a:cs typeface="Calibri" panose="020F0502020204030204"/>
            </a:endParaRPr>
          </a:p>
          <a:p>
            <a:pPr marL="2286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Target Variables: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sz="1800">
                <a:latin typeface="Times New Roman"/>
                <a:cs typeface="Times New Roman"/>
              </a:rPr>
              <a:t> Inside Sales, Food Sales ,Unleaded, Diesel</a:t>
            </a:r>
          </a:p>
          <a:p>
            <a:pPr marL="2286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cs typeface="Calibri" panose="020F0502020204030204"/>
            </a:endParaRPr>
          </a:p>
          <a:p>
            <a:pPr marL="2286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Prediction Models: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sz="1800">
                <a:latin typeface="Times New Roman"/>
                <a:cs typeface="Times New Roman"/>
              </a:rPr>
              <a:t>Using ML models to forecast sales of target variables</a:t>
            </a:r>
          </a:p>
        </p:txBody>
      </p:sp>
      <p:pic>
        <p:nvPicPr>
          <p:cNvPr id="7" name="Picture 6" descr="A red and white triangle logo">
            <a:extLst>
              <a:ext uri="{FF2B5EF4-FFF2-40B4-BE49-F238E27FC236}">
                <a16:creationId xmlns:a16="http://schemas.microsoft.com/office/drawing/2014/main" id="{112F0C76-F374-5B1A-E4CE-48D42822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64" y="625427"/>
            <a:ext cx="599333" cy="376125"/>
          </a:xfrm>
          <a:prstGeom prst="rect">
            <a:avLst/>
          </a:prstGeom>
        </p:spPr>
      </p:pic>
      <p:pic>
        <p:nvPicPr>
          <p:cNvPr id="4" name="Picture 3" descr="A hand holding a phone with a graph&#10;&#10;Description automatically generated">
            <a:extLst>
              <a:ext uri="{FF2B5EF4-FFF2-40B4-BE49-F238E27FC236}">
                <a16:creationId xmlns:a16="http://schemas.microsoft.com/office/drawing/2014/main" id="{3F60A015-DA78-73EC-7791-92FFCA68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95" y="1824115"/>
            <a:ext cx="2743200" cy="19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8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790A-E705-3774-23E7-194FB0C7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1344"/>
            <a:ext cx="8520600" cy="581359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    </a:t>
            </a:r>
            <a:r>
              <a:rPr lang="en-US">
                <a:latin typeface="Times New Roman"/>
                <a:cs typeface="Calibri Light"/>
              </a:rPr>
              <a:t> </a:t>
            </a:r>
            <a:r>
              <a:rPr lang="en-US" sz="3200" b="1">
                <a:latin typeface="Times New Roman"/>
                <a:cs typeface="Calibri Light"/>
              </a:rPr>
              <a:t>EDA &amp; Findings</a:t>
            </a:r>
          </a:p>
        </p:txBody>
      </p:sp>
      <p:pic>
        <p:nvPicPr>
          <p:cNvPr id="5" name="Picture 4" descr="A red and white triangle logo">
            <a:extLst>
              <a:ext uri="{FF2B5EF4-FFF2-40B4-BE49-F238E27FC236}">
                <a16:creationId xmlns:a16="http://schemas.microsoft.com/office/drawing/2014/main" id="{1C100CBA-9836-E81E-9ADE-585E0CCB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11" y="328657"/>
            <a:ext cx="533603" cy="335191"/>
          </a:xfrm>
          <a:prstGeom prst="rect">
            <a:avLst/>
          </a:prstGeom>
        </p:spPr>
      </p:pic>
      <p:pic>
        <p:nvPicPr>
          <p:cNvPr id="6" name="Picture 5" descr="A graph of sales and food sales&#10;&#10;Description automatically generated">
            <a:extLst>
              <a:ext uri="{FF2B5EF4-FFF2-40B4-BE49-F238E27FC236}">
                <a16:creationId xmlns:a16="http://schemas.microsoft.com/office/drawing/2014/main" id="{4E585BAD-E861-7C5B-F947-3B6F511F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57" y="961522"/>
            <a:ext cx="3994438" cy="2103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9D718-F59A-4448-F7AA-687810DB8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05" y="2159852"/>
            <a:ext cx="3990109" cy="22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8871-B427-89FB-5333-916EFD47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935"/>
            <a:ext cx="8520600" cy="581358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/>
                <a:cs typeface="Calibri Light"/>
              </a:rPr>
              <a:t>Weekday</a:t>
            </a:r>
            <a:r>
              <a:rPr lang="en-US" sz="2900">
                <a:latin typeface="Times New Roman"/>
                <a:cs typeface="Calibri Light"/>
              </a:rPr>
              <a:t> vs Weekend</a:t>
            </a:r>
            <a:endParaRPr lang="en-US" sz="2900">
              <a:latin typeface="Times New Roman"/>
            </a:endParaRPr>
          </a:p>
        </p:txBody>
      </p:sp>
      <p:pic>
        <p:nvPicPr>
          <p:cNvPr id="4" name="Picture 3" descr="A graph of a graph with green and pink bars&#10;&#10;Description automatically generated">
            <a:extLst>
              <a:ext uri="{FF2B5EF4-FFF2-40B4-BE49-F238E27FC236}">
                <a16:creationId xmlns:a16="http://schemas.microsoft.com/office/drawing/2014/main" id="{6BAE0F39-65E4-0A61-6A24-1DFA9B85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58" y="1050001"/>
            <a:ext cx="3730336" cy="2977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5E4B8-48DE-2D7A-F46F-C858C3D0E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07" y="1048375"/>
            <a:ext cx="3801181" cy="2909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4BD4F-5408-2D72-EFFB-90B9A31BBBE4}"/>
              </a:ext>
            </a:extLst>
          </p:cNvPr>
          <p:cNvSpPr txBox="1"/>
          <p:nvPr/>
        </p:nvSpPr>
        <p:spPr>
          <a:xfrm>
            <a:off x="1671205" y="3771033"/>
            <a:ext cx="439881" cy="18466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3C46F-F6BD-B34F-AC6A-861F68F3898A}"/>
              </a:ext>
            </a:extLst>
          </p:cNvPr>
          <p:cNvSpPr txBox="1"/>
          <p:nvPr/>
        </p:nvSpPr>
        <p:spPr>
          <a:xfrm>
            <a:off x="3286127" y="3771033"/>
            <a:ext cx="465857" cy="18466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34B386-5E9B-5262-4969-84F31E3CE3E4}"/>
              </a:ext>
            </a:extLst>
          </p:cNvPr>
          <p:cNvSpPr txBox="1"/>
          <p:nvPr/>
        </p:nvSpPr>
        <p:spPr>
          <a:xfrm>
            <a:off x="5619749" y="3680112"/>
            <a:ext cx="439881" cy="18466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CA4A0-C253-1A0E-F721-76217CF21EB7}"/>
              </a:ext>
            </a:extLst>
          </p:cNvPr>
          <p:cNvSpPr txBox="1"/>
          <p:nvPr/>
        </p:nvSpPr>
        <p:spPr>
          <a:xfrm>
            <a:off x="7719578" y="3680111"/>
            <a:ext cx="210420" cy="18466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1732AD-0220-5988-002A-878424C2F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3724274"/>
            <a:ext cx="147205" cy="136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0D6D2-5D4D-4579-4863-B7C656E86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32" y="3678381"/>
            <a:ext cx="142010" cy="1420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6B6379-11C8-7515-2A60-AA9E95B20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370" y="3795278"/>
            <a:ext cx="142010" cy="1420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DCE5FB-E55B-E6EA-C6DB-ACED0B91C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49" y="3747653"/>
            <a:ext cx="142010" cy="1420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DA101A-5718-8821-437D-61F38B3DC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5" y="3750250"/>
            <a:ext cx="173182" cy="1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8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4E7F-B02E-39E7-FFFA-B64916AF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935"/>
            <a:ext cx="8520600" cy="633313"/>
          </a:xfrm>
        </p:spPr>
        <p:txBody>
          <a:bodyPr>
            <a:normAutofit/>
          </a:bodyPr>
          <a:lstStyle/>
          <a:p>
            <a:r>
              <a:rPr lang="en-US" sz="2900" b="1" dirty="0">
                <a:latin typeface="Times New Roman"/>
                <a:cs typeface="Calibri Light"/>
              </a:rPr>
              <a:t>Holiday vs Non-Holiday Sales</a:t>
            </a:r>
            <a:endParaRPr lang="en-US" sz="2900" b="1" dirty="0">
              <a:latin typeface="Times New Roman"/>
            </a:endParaRPr>
          </a:p>
        </p:txBody>
      </p:sp>
      <p:pic>
        <p:nvPicPr>
          <p:cNvPr id="3" name="Picture 2" descr="A graph of a bar graph&#10;&#10;Description automatically generated">
            <a:extLst>
              <a:ext uri="{FF2B5EF4-FFF2-40B4-BE49-F238E27FC236}">
                <a16:creationId xmlns:a16="http://schemas.microsoft.com/office/drawing/2014/main" id="{073456B6-3167-7118-7AE4-A8F9953F5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57" y="1223963"/>
            <a:ext cx="3046268" cy="2257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FCB15-2055-F68D-F83D-399CDBB1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21" y="1225254"/>
            <a:ext cx="2933700" cy="2289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D160D-2C46-4B78-4C34-BF287D6E4DDB}"/>
              </a:ext>
            </a:extLst>
          </p:cNvPr>
          <p:cNvSpPr txBox="1"/>
          <p:nvPr/>
        </p:nvSpPr>
        <p:spPr>
          <a:xfrm>
            <a:off x="2286000" y="3515587"/>
            <a:ext cx="561110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 </a:t>
            </a:r>
            <a:r>
              <a:rPr lang="en-US" sz="600" dirty="0">
                <a:solidFill>
                  <a:srgbClr val="FFFFFF"/>
                </a:solidFill>
              </a:rPr>
              <a:t>0</a:t>
            </a:r>
            <a:endParaRPr lang="en-US" sz="6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E58C4-D6F3-381C-7B8E-74CEF8A114A9}"/>
              </a:ext>
            </a:extLst>
          </p:cNvPr>
          <p:cNvSpPr txBox="1"/>
          <p:nvPr/>
        </p:nvSpPr>
        <p:spPr>
          <a:xfrm>
            <a:off x="1775114" y="3545897"/>
            <a:ext cx="206086" cy="18466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BC256-FAD9-4DA9-FEB7-41F1F7CBF267}"/>
              </a:ext>
            </a:extLst>
          </p:cNvPr>
          <p:cNvSpPr txBox="1"/>
          <p:nvPr/>
        </p:nvSpPr>
        <p:spPr>
          <a:xfrm>
            <a:off x="3104283" y="3515589"/>
            <a:ext cx="206086" cy="18466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9E16C-894A-673E-DD13-4D46CE64F36E}"/>
              </a:ext>
            </a:extLst>
          </p:cNvPr>
          <p:cNvSpPr txBox="1"/>
          <p:nvPr/>
        </p:nvSpPr>
        <p:spPr>
          <a:xfrm>
            <a:off x="5481204" y="3515589"/>
            <a:ext cx="206086" cy="18466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DA81D-9112-1CBE-D254-D6D7EB045927}"/>
              </a:ext>
            </a:extLst>
          </p:cNvPr>
          <p:cNvSpPr txBox="1"/>
          <p:nvPr/>
        </p:nvSpPr>
        <p:spPr>
          <a:xfrm>
            <a:off x="6896965" y="3480953"/>
            <a:ext cx="206086" cy="18466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A17A0-21A4-76CF-CCFE-B27B4084385C}"/>
              </a:ext>
            </a:extLst>
          </p:cNvPr>
          <p:cNvSpPr txBox="1"/>
          <p:nvPr/>
        </p:nvSpPr>
        <p:spPr>
          <a:xfrm>
            <a:off x="3564082" y="3516456"/>
            <a:ext cx="39658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solidFill>
                  <a:srgbClr val="FFFFFF"/>
                </a:solidFill>
              </a:rPr>
              <a:t> 0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5E558-29E3-BBD4-6287-84AA58535ED9}"/>
              </a:ext>
            </a:extLst>
          </p:cNvPr>
          <p:cNvSpPr txBox="1"/>
          <p:nvPr/>
        </p:nvSpPr>
        <p:spPr>
          <a:xfrm>
            <a:off x="6018933" y="3516455"/>
            <a:ext cx="39658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solidFill>
                  <a:srgbClr val="FFFFFF"/>
                </a:solidFill>
              </a:rPr>
              <a:t> 0</a:t>
            </a:r>
            <a:endParaRPr 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3471C-2C6F-752A-02D2-C64F105EAA1F}"/>
              </a:ext>
            </a:extLst>
          </p:cNvPr>
          <p:cNvSpPr txBox="1"/>
          <p:nvPr/>
        </p:nvSpPr>
        <p:spPr>
          <a:xfrm>
            <a:off x="7426036" y="3481819"/>
            <a:ext cx="39658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solidFill>
                  <a:srgbClr val="FFFFFF"/>
                </a:solidFill>
              </a:rPr>
              <a:t> 0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97681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BFB2A-E4E8-54F0-C503-21345A9F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935"/>
            <a:ext cx="8520600" cy="659290"/>
          </a:xfrm>
        </p:spPr>
        <p:txBody>
          <a:bodyPr>
            <a:normAutofit fontScale="90000"/>
          </a:bodyPr>
          <a:lstStyle/>
          <a:p>
            <a:r>
              <a:rPr lang="en-US" sz="2900" b="1">
                <a:latin typeface="Times New Roman"/>
                <a:cs typeface="Calibri Light"/>
              </a:rPr>
              <a:t>Top Contributing Factors  - Inside Sales &amp; Food Sales </a:t>
            </a:r>
            <a:endParaRPr lang="en-US" sz="2900" b="1">
              <a:latin typeface="Times New Roman"/>
            </a:endParaRPr>
          </a:p>
        </p:txBody>
      </p:sp>
      <p:pic>
        <p:nvPicPr>
          <p:cNvPr id="4" name="Picture 3" descr="A graph with text and numbers&#10;&#10;Description automatically generated">
            <a:extLst>
              <a:ext uri="{FF2B5EF4-FFF2-40B4-BE49-F238E27FC236}">
                <a16:creationId xmlns:a16="http://schemas.microsoft.com/office/drawing/2014/main" id="{8F9BFDF8-BC91-9C5F-BDD3-4208CF0A6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1105101"/>
            <a:ext cx="3739781" cy="2045347"/>
          </a:xfrm>
          <a:prstGeom prst="rect">
            <a:avLst/>
          </a:prstGeom>
        </p:spPr>
      </p:pic>
      <p:pic>
        <p:nvPicPr>
          <p:cNvPr id="5" name="Picture 4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8ABB5DC3-F0B8-D9CD-7DC3-70B44237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25" y="2524697"/>
            <a:ext cx="4060954" cy="194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0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BFB2A-E4E8-54F0-C503-21345A9F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935"/>
            <a:ext cx="8520600" cy="659290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/>
                <a:ea typeface="+mj-lt"/>
                <a:cs typeface="+mj-lt"/>
              </a:rPr>
              <a:t>Top Contributing Factors  - Diesel &amp; Unleaded </a:t>
            </a:r>
            <a:endParaRPr lang="en-US" sz="2800" b="1">
              <a:latin typeface="Times New Roman"/>
            </a:endParaRPr>
          </a:p>
        </p:txBody>
      </p:sp>
      <p:pic>
        <p:nvPicPr>
          <p:cNvPr id="4" name="Picture 3" descr="A graph with blue and white stripes&#10;&#10;Description automatically generated">
            <a:extLst>
              <a:ext uri="{FF2B5EF4-FFF2-40B4-BE49-F238E27FC236}">
                <a16:creationId xmlns:a16="http://schemas.microsoft.com/office/drawing/2014/main" id="{4F294335-1A91-A8D9-FCAD-BBC5D27C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87" y="1085214"/>
            <a:ext cx="3905091" cy="2052061"/>
          </a:xfrm>
          <a:prstGeom prst="rect">
            <a:avLst/>
          </a:prstGeom>
        </p:spPr>
      </p:pic>
      <p:pic>
        <p:nvPicPr>
          <p:cNvPr id="5" name="Picture 4" descr="A graph with blue and white stripes&#10;&#10;Description automatically generated">
            <a:extLst>
              <a:ext uri="{FF2B5EF4-FFF2-40B4-BE49-F238E27FC236}">
                <a16:creationId xmlns:a16="http://schemas.microsoft.com/office/drawing/2014/main" id="{B668B95C-AF22-0A5F-68B6-706289E5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037" y="2659364"/>
            <a:ext cx="3867307" cy="20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5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Macintosh PowerPoint</Application>
  <PresentationFormat>On-screen Show (16:9)</PresentationFormat>
  <Paragraphs>105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Times New Roman</vt:lpstr>
      <vt:lpstr>Calibri</vt:lpstr>
      <vt:lpstr>Arial,Sans-Serif</vt:lpstr>
      <vt:lpstr>Calibri Light</vt:lpstr>
      <vt:lpstr>Arial</vt:lpstr>
      <vt:lpstr>Office Theme</vt:lpstr>
      <vt:lpstr>Group 8   Maverik Store Sales Prediction</vt:lpstr>
      <vt:lpstr>          Overview</vt:lpstr>
      <vt:lpstr>          Business Problem</vt:lpstr>
      <vt:lpstr> Objective</vt:lpstr>
      <vt:lpstr>     EDA &amp; Findings</vt:lpstr>
      <vt:lpstr>Weekday vs Weekend</vt:lpstr>
      <vt:lpstr>Holiday vs Non-Holiday Sales</vt:lpstr>
      <vt:lpstr>Top Contributing Factors  - Inside Sales &amp; Food Sales </vt:lpstr>
      <vt:lpstr>Top Contributing Factors  - Diesel &amp; Unleaded </vt:lpstr>
      <vt:lpstr>       Model Building</vt:lpstr>
      <vt:lpstr>Inside &amp; Food Sales  - Actual vs Predicted </vt:lpstr>
      <vt:lpstr>Diesel &amp; Unleaded  - Actual vs Predicted</vt:lpstr>
      <vt:lpstr>Performance  Metrics</vt:lpstr>
      <vt:lpstr>PowerPoint Presentation</vt:lpstr>
      <vt:lpstr>Recommendations</vt:lpstr>
      <vt:lpstr>Any Questions???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 : Maverik Store Sales         Prediction</dc:title>
  <cp:lastModifiedBy>Microsoft Office User</cp:lastModifiedBy>
  <cp:revision>194</cp:revision>
  <dcterms:modified xsi:type="dcterms:W3CDTF">2023-12-01T00:02:42Z</dcterms:modified>
</cp:coreProperties>
</file>